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59" r:id="rId6"/>
  </p:sldIdLst>
  <p:sldSz cx="9144000" cy="6858000" type="screen4x3"/>
  <p:notesSz cx="6858000" cy="93138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7B4"/>
    <a:srgbClr val="FFCCFF"/>
    <a:srgbClr val="F37187"/>
    <a:srgbClr val="FFFFCC"/>
    <a:srgbClr val="FF66CC"/>
    <a:srgbClr val="FF3300"/>
    <a:srgbClr val="FE6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BE9-F722-4561-85C1-53E1EC862E1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C98B-5A70-4DB0-9819-8F7DDC76EB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BE9-F722-4561-85C1-53E1EC862E1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C98B-5A70-4DB0-9819-8F7DDC76EB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BE9-F722-4561-85C1-53E1EC862E1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C98B-5A70-4DB0-9819-8F7DDC76EB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BE9-F722-4561-85C1-53E1EC862E1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C98B-5A70-4DB0-9819-8F7DDC76EB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BE9-F722-4561-85C1-53E1EC862E1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C98B-5A70-4DB0-9819-8F7DDC76EB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BE9-F722-4561-85C1-53E1EC862E1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C98B-5A70-4DB0-9819-8F7DDC76EB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BE9-F722-4561-85C1-53E1EC862E1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C98B-5A70-4DB0-9819-8F7DDC76EB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BE9-F722-4561-85C1-53E1EC862E1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C98B-5A70-4DB0-9819-8F7DDC76EB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BE9-F722-4561-85C1-53E1EC862E1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C98B-5A70-4DB0-9819-8F7DDC76EB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BE9-F722-4561-85C1-53E1EC862E1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C98B-5A70-4DB0-9819-8F7DDC76EB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7BE9-F722-4561-85C1-53E1EC862E1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C98B-5A70-4DB0-9819-8F7DDC76EB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7BE9-F722-4561-85C1-53E1EC862E16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C98B-5A70-4DB0-9819-8F7DDC76EB1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2926080" y="32385"/>
            <a:ext cx="3423920" cy="11518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ไม่รู้สึกตัว/ หายใจเฮือก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181751" y="1360970"/>
            <a:ext cx="2664296" cy="43204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จับชีพจร ≤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วินาที</a:t>
            </a:r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5846047" y="1576994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 flipH="1">
            <a:off x="2669311" y="1576994"/>
            <a:ext cx="5124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4535996" y="1184533"/>
            <a:ext cx="0" cy="1764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แผนผังลําดับงาน: การตัดสินใจ 14"/>
          <p:cNvSpPr/>
          <p:nvPr/>
        </p:nvSpPr>
        <p:spPr>
          <a:xfrm>
            <a:off x="6350103" y="1162658"/>
            <a:ext cx="2293404" cy="828672"/>
          </a:xfrm>
          <a:prstGeom prst="flowChartDecision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มีชีพจร</a:t>
            </a:r>
          </a:p>
        </p:txBody>
      </p:sp>
      <p:sp>
        <p:nvSpPr>
          <p:cNvPr id="16" name="แผนผังลําดับงาน: การตัดสินใจ 15"/>
          <p:cNvSpPr/>
          <p:nvPr/>
        </p:nvSpPr>
        <p:spPr>
          <a:xfrm>
            <a:off x="375907" y="1162658"/>
            <a:ext cx="2293404" cy="828672"/>
          </a:xfrm>
          <a:prstGeom prst="flowChartDecision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ไม่มีชีพจร</a:t>
            </a: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261235" y="2204864"/>
            <a:ext cx="2664296" cy="432048"/>
          </a:xfrm>
          <a:prstGeom prst="roundRect">
            <a:avLst/>
          </a:prstGeom>
          <a:solidFill>
            <a:srgbClr val="FF33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ขอความช่วยเหลือ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212558" y="2809685"/>
            <a:ext cx="2664296" cy="43204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จนท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CPR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204895" y="3356992"/>
            <a:ext cx="2664296" cy="13210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จนท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 รพ.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เปิดทางเดินหายใจ ช่วยหายใจอัตรา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30:2 </a:t>
            </a:r>
            <a:endParaRPr lang="th-TH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179513" y="4786575"/>
            <a:ext cx="2654852" cy="195637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พยาบา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 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เปิด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IV 0.9% NSS</a:t>
            </a:r>
          </a:p>
          <a:p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ฉีด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Adrenaline   (1:1000) 1 mg IV </a:t>
            </a: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ทุก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3181751" y="2505684"/>
            <a:ext cx="2278965" cy="23654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จนท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สลับตำแหน่งเมื่อ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CPR </a:t>
            </a: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ครบ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รอบ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กดลึก 5-6 ซม. 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กดเร็ว 100-120/นาที 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ปล่อยอกคืนตัวเต็มที่</a:t>
            </a: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3217063" y="5315738"/>
            <a:ext cx="2540921" cy="112306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พยาบาล </a:t>
            </a:r>
          </a:p>
          <a:p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บันทึกทางการพยาบาล</a:t>
            </a:r>
          </a:p>
        </p:txBody>
      </p:sp>
      <p:cxnSp>
        <p:nvCxnSpPr>
          <p:cNvPr id="26" name="ลูกศรเชื่อมต่อแบบตรง 25"/>
          <p:cNvCxnSpPr/>
          <p:nvPr/>
        </p:nvCxnSpPr>
        <p:spPr>
          <a:xfrm>
            <a:off x="1522609" y="2025819"/>
            <a:ext cx="0" cy="1764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>
            <a:off x="1522609" y="2636912"/>
            <a:ext cx="0" cy="1764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>
            <a:off x="2834365" y="5877272"/>
            <a:ext cx="4137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สี่เหลี่ยมผืนผ้ามุมมน 32"/>
          <p:cNvSpPr/>
          <p:nvPr/>
        </p:nvSpPr>
        <p:spPr>
          <a:xfrm>
            <a:off x="6164657" y="2293082"/>
            <a:ext cx="2664296" cy="43204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ทางเดินหายใจ</a:t>
            </a: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6164657" y="2970331"/>
            <a:ext cx="2664296" cy="43204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การหายใจ</a:t>
            </a: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6164657" y="3688401"/>
            <a:ext cx="2664296" cy="43204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BP,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SpO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 DTX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7" name="ลูกศรเชื่อมต่อแบบตรง 36"/>
          <p:cNvCxnSpPr>
            <a:endCxn id="33" idx="0"/>
          </p:cNvCxnSpPr>
          <p:nvPr/>
        </p:nvCxnSpPr>
        <p:spPr>
          <a:xfrm>
            <a:off x="7496805" y="2028427"/>
            <a:ext cx="0" cy="2646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>
            <a:off x="7456339" y="3402379"/>
            <a:ext cx="0" cy="2860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แผนผังลําดับงาน: การตัดสินใจ 41"/>
          <p:cNvSpPr/>
          <p:nvPr/>
        </p:nvSpPr>
        <p:spPr>
          <a:xfrm>
            <a:off x="6309637" y="4430401"/>
            <a:ext cx="2293404" cy="828672"/>
          </a:xfrm>
          <a:prstGeom prst="flowChartDecision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ผิดปกติ</a:t>
            </a:r>
          </a:p>
        </p:txBody>
      </p:sp>
      <p:sp>
        <p:nvSpPr>
          <p:cNvPr id="44" name="สี่เหลี่ยมผืนผ้ามุมมน 43"/>
          <p:cNvSpPr/>
          <p:nvPr/>
        </p:nvSpPr>
        <p:spPr>
          <a:xfrm>
            <a:off x="6134068" y="5495292"/>
            <a:ext cx="2830419" cy="1123066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ขอความช่วยเหลือ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ช่วยเหลือตามภาวะคุกคามชีวิต</a:t>
            </a:r>
          </a:p>
        </p:txBody>
      </p:sp>
      <p:cxnSp>
        <p:nvCxnSpPr>
          <p:cNvPr id="48" name="ลูกศรเชื่อมต่อแบบตรง 47"/>
          <p:cNvCxnSpPr/>
          <p:nvPr/>
        </p:nvCxnSpPr>
        <p:spPr>
          <a:xfrm>
            <a:off x="7456339" y="2728648"/>
            <a:ext cx="0" cy="2646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ลูกศรเชื่อมต่อแบบตรง 48"/>
          <p:cNvCxnSpPr/>
          <p:nvPr/>
        </p:nvCxnSpPr>
        <p:spPr>
          <a:xfrm>
            <a:off x="7456339" y="4149080"/>
            <a:ext cx="0" cy="2646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ลูกศรเชื่อมต่อแบบตรง 49"/>
          <p:cNvCxnSpPr/>
          <p:nvPr/>
        </p:nvCxnSpPr>
        <p:spPr>
          <a:xfrm>
            <a:off x="7449150" y="5259073"/>
            <a:ext cx="0" cy="2646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สี่เหลี่ยมผืนผ้า 30"/>
          <p:cNvSpPr/>
          <p:nvPr/>
        </p:nvSpPr>
        <p:spPr>
          <a:xfrm>
            <a:off x="6519001" y="0"/>
            <a:ext cx="2624999" cy="3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NST : ECS Module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01" y="0"/>
            <a:ext cx="4143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คำบรรยายภาพแบบวงรี 7"/>
          <p:cNvSpPr/>
          <p:nvPr/>
        </p:nvSpPr>
        <p:spPr>
          <a:xfrm>
            <a:off x="1439002" y="1821715"/>
            <a:ext cx="2053791" cy="1008112"/>
          </a:xfrm>
          <a:prstGeom prst="wedgeEllipseCallout">
            <a:avLst>
              <a:gd name="adj1" fmla="val 66046"/>
              <a:gd name="adj2" fmla="val 1451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คนที่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&amp; B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5" b="14229"/>
          <a:stretch>
            <a:fillRect/>
          </a:stretch>
        </p:blipFill>
        <p:spPr>
          <a:xfrm>
            <a:off x="6660231" y="1855441"/>
            <a:ext cx="1514901" cy="2049438"/>
          </a:xfrm>
          <a:prstGeom prst="rect">
            <a:avLst/>
          </a:prstGeom>
        </p:spPr>
      </p:pic>
      <p:pic>
        <p:nvPicPr>
          <p:cNvPr id="13" name="ตัวยึดเนื้อหา 3" descr="IHCA-OHCA-Chain-of-Survival.png"/>
          <p:cNvPicPr>
            <a:picLocks noGrp="1" noChangeAspect="1"/>
          </p:cNvPicPr>
          <p:nvPr/>
        </p:nvPicPr>
        <p:blipFill rotWithShape="1">
          <a:blip r:embed="rId3" cstate="print"/>
          <a:srcRect t="55794" b="13529"/>
          <a:stretch>
            <a:fillRect/>
          </a:stretch>
        </p:blipFill>
        <p:spPr>
          <a:xfrm>
            <a:off x="495300" y="717997"/>
            <a:ext cx="7992888" cy="943298"/>
          </a:xfrm>
          <a:prstGeom prst="rect">
            <a:avLst/>
          </a:prstGeom>
        </p:spPr>
      </p:pic>
      <p:sp>
        <p:nvSpPr>
          <p:cNvPr id="2" name="AutoShape 2" descr="ผลการค้นหารูปภาพสำหรับ พยาบาลการ์ตู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45" y="4122785"/>
            <a:ext cx="1300732" cy="206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9" b="22588"/>
          <a:stretch>
            <a:fillRect/>
          </a:stretch>
        </p:blipFill>
        <p:spPr bwMode="auto">
          <a:xfrm>
            <a:off x="3816106" y="1756360"/>
            <a:ext cx="1260405" cy="165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คำบรรยายภาพแบบวงรี 14"/>
          <p:cNvSpPr/>
          <p:nvPr/>
        </p:nvSpPr>
        <p:spPr>
          <a:xfrm>
            <a:off x="190499" y="3286574"/>
            <a:ext cx="2053791" cy="1008112"/>
          </a:xfrm>
          <a:prstGeom prst="wedgeEllipseCallout">
            <a:avLst>
              <a:gd name="adj1" fmla="val 55414"/>
              <a:gd name="adj2" fmla="val 4158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คนที่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CPR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9" b="22588"/>
          <a:stretch>
            <a:fillRect/>
          </a:stretch>
        </p:blipFill>
        <p:spPr bwMode="auto">
          <a:xfrm>
            <a:off x="1835696" y="4294686"/>
            <a:ext cx="1260405" cy="172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คำบรรยายภาพแบบวงรี 19"/>
          <p:cNvSpPr/>
          <p:nvPr/>
        </p:nvSpPr>
        <p:spPr>
          <a:xfrm>
            <a:off x="7057964" y="3572611"/>
            <a:ext cx="2053791" cy="2189420"/>
          </a:xfrm>
          <a:prstGeom prst="wedgeEllipseCallout">
            <a:avLst>
              <a:gd name="adj1" fmla="val -68186"/>
              <a:gd name="adj2" fmla="val -601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พยาบาล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IV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Adrenaline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102209" y="3168216"/>
            <a:ext cx="2564935" cy="3571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8" y="3645024"/>
            <a:ext cx="2304255" cy="29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01" y="0"/>
            <a:ext cx="4143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148099" y="77523"/>
            <a:ext cx="4320480" cy="5611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CPR TEAM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519001" y="0"/>
            <a:ext cx="2624999" cy="3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NST : ECS Module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ลูกศร: ซ้าย-ขวา 4"/>
          <p:cNvSpPr/>
          <p:nvPr/>
        </p:nvSpPr>
        <p:spPr>
          <a:xfrm rot="7570710">
            <a:off x="2112969" y="3078387"/>
            <a:ext cx="1027101" cy="416373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6519001" y="0"/>
            <a:ext cx="2624999" cy="3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NST : ECS Module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6" y="0"/>
            <a:ext cx="418728" cy="420597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979712" y="107236"/>
            <a:ext cx="4320480" cy="5611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BLS 2018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519001" y="0"/>
            <a:ext cx="2624999" cy="3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NST : ECS Module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6" y="0"/>
            <a:ext cx="418728" cy="420597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979712" y="107236"/>
            <a:ext cx="4320480" cy="5611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MOPH ED TRIAGE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แผนผังลําดับงาน: กระบวนการ 5"/>
          <p:cNvSpPr/>
          <p:nvPr/>
        </p:nvSpPr>
        <p:spPr>
          <a:xfrm>
            <a:off x="122608" y="765503"/>
            <a:ext cx="3168352" cy="1429152"/>
          </a:xfrm>
          <a:prstGeom prst="flowChartProcess">
            <a:avLst/>
          </a:prstGeom>
          <a:solidFill>
            <a:srgbClr val="F7A7B4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CPR, GCS </a:t>
            </a:r>
            <a:r>
              <a:rPr lang="en-US" sz="2400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&lt;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SpO</a:t>
            </a:r>
            <a:r>
              <a: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&lt; 90%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Life threating arrhythmia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Shock,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ชัก,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Apnea</a:t>
            </a:r>
            <a:endParaRPr lang="th-TH" sz="2400" u="sng" dirty="0">
              <a:solidFill>
                <a:schemeClr val="tx1"/>
              </a:solidFill>
            </a:endParaRPr>
          </a:p>
        </p:txBody>
      </p:sp>
      <p:sp>
        <p:nvSpPr>
          <p:cNvPr id="11" name="แผนผังลําดับงาน: กระบวนการ 10"/>
          <p:cNvSpPr/>
          <p:nvPr/>
        </p:nvSpPr>
        <p:spPr>
          <a:xfrm>
            <a:off x="3812187" y="1076789"/>
            <a:ext cx="1891350" cy="792088"/>
          </a:xfrm>
          <a:prstGeom prst="flowChartProcess">
            <a:avLst/>
          </a:prstGeom>
          <a:solidFill>
            <a:srgbClr val="F7A7B4"/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Resuscitation</a:t>
            </a:r>
          </a:p>
          <a:p>
            <a:pPr algn="ctr"/>
            <a:endParaRPr lang="th-TH" u="sng" dirty="0">
              <a:solidFill>
                <a:schemeClr val="tx1"/>
              </a:solidFill>
            </a:endParaRPr>
          </a:p>
        </p:txBody>
      </p:sp>
      <p:sp>
        <p:nvSpPr>
          <p:cNvPr id="12" name="แผนผังลําดับงาน: กระบวนการ 11"/>
          <p:cNvSpPr/>
          <p:nvPr/>
        </p:nvSpPr>
        <p:spPr>
          <a:xfrm>
            <a:off x="131384" y="2353665"/>
            <a:ext cx="3168352" cy="1882880"/>
          </a:xfrm>
          <a:prstGeom prst="flowChartProcess">
            <a:avLst/>
          </a:prstGeom>
          <a:solidFill>
            <a:srgbClr val="FFCCFF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อาการเสี่ยง, ซึม, ปวด หรือ            มีความเสี่ยงหากให้รอ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Fast track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Moderate HI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Danger zone v/s</a:t>
            </a:r>
          </a:p>
          <a:p>
            <a:pPr algn="ctr"/>
            <a:endParaRPr lang="th-TH" u="sng" dirty="0">
              <a:solidFill>
                <a:schemeClr val="tx1"/>
              </a:solidFill>
            </a:endParaRPr>
          </a:p>
        </p:txBody>
      </p:sp>
      <p:graphicFrame>
        <p:nvGraphicFramePr>
          <p:cNvPr id="13" name="ตาราง 13"/>
          <p:cNvGraphicFramePr>
            <a:graphicFrameLocks noGrp="1"/>
          </p:cNvGraphicFramePr>
          <p:nvPr/>
        </p:nvGraphicFramePr>
        <p:xfrm>
          <a:off x="5853042" y="1045096"/>
          <a:ext cx="3310941" cy="2895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03647"/>
                <a:gridCol w="1103647"/>
                <a:gridCol w="1103647"/>
              </a:tblGrid>
              <a:tr h="48219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v/s</a:t>
                      </a:r>
                      <a:endParaRPr lang="th-TH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87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Age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RR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87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 3 m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180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50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87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m - 3 </a:t>
                      </a:r>
                      <a:r>
                        <a:rPr lang="en-US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yr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&gt; 160</a:t>
                      </a:r>
                      <a:endParaRPr kumimoji="0" lang="th-TH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&gt; 40</a:t>
                      </a:r>
                      <a:endParaRPr kumimoji="0" lang="th-TH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87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– 8 </a:t>
                      </a:r>
                      <a:r>
                        <a:rPr lang="en-US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yr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&gt; 140</a:t>
                      </a:r>
                      <a:endParaRPr kumimoji="0" lang="th-TH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&gt; 30</a:t>
                      </a:r>
                      <a:endParaRPr kumimoji="0" lang="th-TH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87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8 </a:t>
                      </a:r>
                      <a:r>
                        <a:rPr lang="en-US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yr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&gt; 100</a:t>
                      </a:r>
                      <a:endParaRPr kumimoji="0" lang="th-TH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&gt; 20</a:t>
                      </a:r>
                      <a:endParaRPr kumimoji="0" lang="th-TH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873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SpO</a:t>
                      </a: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 92%</a:t>
                      </a:r>
                      <a:endParaRPr lang="th-TH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แผนผังลําดับงาน: กระบวนการ 13"/>
          <p:cNvSpPr/>
          <p:nvPr/>
        </p:nvSpPr>
        <p:spPr>
          <a:xfrm>
            <a:off x="3838723" y="2421687"/>
            <a:ext cx="1899418" cy="792089"/>
          </a:xfrm>
          <a:prstGeom prst="flowChartProcess">
            <a:avLst/>
          </a:prstGeom>
          <a:solidFill>
            <a:srgbClr val="FFCCFF"/>
          </a:solidFill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Emergency</a:t>
            </a:r>
          </a:p>
          <a:p>
            <a:pPr algn="ctr"/>
            <a:endParaRPr lang="th-TH" u="sng" dirty="0">
              <a:solidFill>
                <a:schemeClr val="tx1"/>
              </a:solidFill>
            </a:endParaRPr>
          </a:p>
        </p:txBody>
      </p:sp>
      <p:sp>
        <p:nvSpPr>
          <p:cNvPr id="15" name="แผนผังลําดับงาน: กระบวนการ 14"/>
          <p:cNvSpPr/>
          <p:nvPr/>
        </p:nvSpPr>
        <p:spPr>
          <a:xfrm>
            <a:off x="6663389" y="5238377"/>
            <a:ext cx="1899418" cy="792089"/>
          </a:xfrm>
          <a:prstGeom prst="flowChartProcess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Urgency</a:t>
            </a:r>
            <a:endParaRPr lang="th-TH" sz="2400" u="sng" dirty="0">
              <a:solidFill>
                <a:schemeClr val="tx1"/>
              </a:solidFill>
            </a:endParaRPr>
          </a:p>
        </p:txBody>
      </p:sp>
      <p:sp>
        <p:nvSpPr>
          <p:cNvPr id="16" name="แผนผังลําดับงาน: กระบวนการ 15"/>
          <p:cNvSpPr/>
          <p:nvPr/>
        </p:nvSpPr>
        <p:spPr>
          <a:xfrm>
            <a:off x="105056" y="4332616"/>
            <a:ext cx="3185904" cy="835515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ประเมินแนวโน้ม</a:t>
            </a:r>
            <a:r>
              <a:rPr lang="th-TH" sz="26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                    เช่น </a:t>
            </a:r>
            <a:r>
              <a:rPr lang="en-US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Lab, X-ray, EKG, </a:t>
            </a:r>
            <a:r>
              <a:rPr lang="th-TH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หัตถการ</a:t>
            </a:r>
            <a:r>
              <a:rPr lang="en-US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600" u="sng" dirty="0">
              <a:solidFill>
                <a:schemeClr val="tx1"/>
              </a:solidFill>
            </a:endParaRPr>
          </a:p>
        </p:txBody>
      </p:sp>
      <p:sp>
        <p:nvSpPr>
          <p:cNvPr id="43" name="แผนผังลําดับงาน: กระบวนการ 42"/>
          <p:cNvSpPr/>
          <p:nvPr/>
        </p:nvSpPr>
        <p:spPr>
          <a:xfrm>
            <a:off x="4196568" y="5340658"/>
            <a:ext cx="1298236" cy="564085"/>
          </a:xfrm>
          <a:prstGeom prst="flowChartProcess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&gt;1 </a:t>
            </a:r>
            <a:r>
              <a:rPr lang="th-TH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แผนผังลําดับงาน: กระบวนการ 43"/>
          <p:cNvSpPr/>
          <p:nvPr/>
        </p:nvSpPr>
        <p:spPr>
          <a:xfrm>
            <a:off x="2244561" y="5340659"/>
            <a:ext cx="1298236" cy="56408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</a:t>
            </a:r>
          </a:p>
        </p:txBody>
      </p:sp>
      <p:sp>
        <p:nvSpPr>
          <p:cNvPr id="45" name="แผนผังลําดับงาน: กระบวนการ 44"/>
          <p:cNvSpPr/>
          <p:nvPr/>
        </p:nvSpPr>
        <p:spPr>
          <a:xfrm>
            <a:off x="539552" y="5352381"/>
            <a:ext cx="1298236" cy="564085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ไม่ต้องการ</a:t>
            </a:r>
          </a:p>
        </p:txBody>
      </p:sp>
      <p:cxnSp>
        <p:nvCxnSpPr>
          <p:cNvPr id="67" name="ลูกศรเชื่อมต่อแบบตรง 66"/>
          <p:cNvCxnSpPr>
            <a:endCxn id="11" idx="1"/>
          </p:cNvCxnSpPr>
          <p:nvPr/>
        </p:nvCxnSpPr>
        <p:spPr>
          <a:xfrm>
            <a:off x="3308512" y="1472833"/>
            <a:ext cx="5036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ลูกศรเชื่อมต่อแบบตรง 67"/>
          <p:cNvCxnSpPr/>
          <p:nvPr/>
        </p:nvCxnSpPr>
        <p:spPr>
          <a:xfrm>
            <a:off x="3290960" y="2780928"/>
            <a:ext cx="5036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แผนผังลําดับงาน: กระบวนการ 70"/>
          <p:cNvSpPr/>
          <p:nvPr/>
        </p:nvSpPr>
        <p:spPr>
          <a:xfrm>
            <a:off x="2240534" y="6122628"/>
            <a:ext cx="1899418" cy="638059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Semi urgency</a:t>
            </a:r>
            <a:endParaRPr lang="th-TH" sz="2400" u="sng" dirty="0">
              <a:solidFill>
                <a:schemeClr val="tx1"/>
              </a:solidFill>
            </a:endParaRPr>
          </a:p>
        </p:txBody>
      </p:sp>
      <p:sp>
        <p:nvSpPr>
          <p:cNvPr id="73" name="แผนผังลําดับงาน: กระบวนการ 72"/>
          <p:cNvSpPr/>
          <p:nvPr/>
        </p:nvSpPr>
        <p:spPr>
          <a:xfrm>
            <a:off x="170048" y="6101714"/>
            <a:ext cx="1899419" cy="638059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 urgency</a:t>
            </a:r>
            <a:endParaRPr lang="th-TH" sz="2400" u="sng" dirty="0">
              <a:solidFill>
                <a:schemeClr val="tx1"/>
              </a:solidFill>
            </a:endParaRPr>
          </a:p>
        </p:txBody>
      </p:sp>
      <p:cxnSp>
        <p:nvCxnSpPr>
          <p:cNvPr id="75" name="ลูกศรเชื่อมต่อแบบตรง 74"/>
          <p:cNvCxnSpPr>
            <a:endCxn id="45" idx="0"/>
          </p:cNvCxnSpPr>
          <p:nvPr/>
        </p:nvCxnSpPr>
        <p:spPr>
          <a:xfrm>
            <a:off x="1188670" y="5168131"/>
            <a:ext cx="0" cy="184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ลูกศรเชื่อมต่อแบบตรง 78"/>
          <p:cNvCxnSpPr>
            <a:stCxn id="45" idx="2"/>
          </p:cNvCxnSpPr>
          <p:nvPr/>
        </p:nvCxnSpPr>
        <p:spPr>
          <a:xfrm>
            <a:off x="1188670" y="5916466"/>
            <a:ext cx="0" cy="1725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ลูกศรเชื่อมต่อแบบตรง 79"/>
          <p:cNvCxnSpPr/>
          <p:nvPr/>
        </p:nvCxnSpPr>
        <p:spPr>
          <a:xfrm>
            <a:off x="2915816" y="5168131"/>
            <a:ext cx="0" cy="184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ลูกศรเชื่อมต่อแบบตรง 81"/>
          <p:cNvCxnSpPr/>
          <p:nvPr/>
        </p:nvCxnSpPr>
        <p:spPr>
          <a:xfrm>
            <a:off x="2915816" y="5910605"/>
            <a:ext cx="0" cy="184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ตัวเชื่อมต่อ: หักมุม 83"/>
          <p:cNvCxnSpPr>
            <a:stCxn id="16" idx="3"/>
            <a:endCxn id="43" idx="1"/>
          </p:cNvCxnSpPr>
          <p:nvPr/>
        </p:nvCxnSpPr>
        <p:spPr>
          <a:xfrm>
            <a:off x="3290960" y="4750374"/>
            <a:ext cx="905608" cy="872327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ตัวเชื่อมต่อ: หักมุม 85"/>
          <p:cNvCxnSpPr>
            <a:stCxn id="43" idx="3"/>
          </p:cNvCxnSpPr>
          <p:nvPr/>
        </p:nvCxnSpPr>
        <p:spPr>
          <a:xfrm flipV="1">
            <a:off x="5494804" y="3940696"/>
            <a:ext cx="871159" cy="1682005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แผนผังลําดับงาน: กระบวนการ 86"/>
          <p:cNvSpPr/>
          <p:nvPr/>
        </p:nvSpPr>
        <p:spPr>
          <a:xfrm>
            <a:off x="6963980" y="4317448"/>
            <a:ext cx="1298236" cy="564085"/>
          </a:xfrm>
          <a:prstGeom prst="flowChartProcess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v/s </a:t>
            </a:r>
            <a:r>
              <a:rPr lang="th-TH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ปกติ</a:t>
            </a:r>
          </a:p>
        </p:txBody>
      </p:sp>
      <p:cxnSp>
        <p:nvCxnSpPr>
          <p:cNvPr id="94" name="ลูกศรเชื่อมต่อแบบตรง 93"/>
          <p:cNvCxnSpPr>
            <a:endCxn id="87" idx="0"/>
          </p:cNvCxnSpPr>
          <p:nvPr/>
        </p:nvCxnSpPr>
        <p:spPr>
          <a:xfrm>
            <a:off x="7613098" y="3940696"/>
            <a:ext cx="0" cy="3767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ลูกศรเชื่อมต่อแบบตรง 101"/>
          <p:cNvCxnSpPr>
            <a:stCxn id="87" idx="2"/>
            <a:endCxn id="15" idx="0"/>
          </p:cNvCxnSpPr>
          <p:nvPr/>
        </p:nvCxnSpPr>
        <p:spPr>
          <a:xfrm>
            <a:off x="7613098" y="4881533"/>
            <a:ext cx="0" cy="3568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แผนผังลําดับงาน: กระบวนการ 104"/>
          <p:cNvSpPr/>
          <p:nvPr/>
        </p:nvSpPr>
        <p:spPr>
          <a:xfrm>
            <a:off x="4017449" y="3671256"/>
            <a:ext cx="1298236" cy="564085"/>
          </a:xfrm>
          <a:prstGeom prst="flowChartProcess">
            <a:avLst/>
          </a:prstGeom>
          <a:solidFill>
            <a:srgbClr val="FFCC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v/s </a:t>
            </a:r>
            <a:r>
              <a:rPr lang="th-TH" sz="2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ผิดปกติ</a:t>
            </a:r>
          </a:p>
        </p:txBody>
      </p:sp>
      <p:cxnSp>
        <p:nvCxnSpPr>
          <p:cNvPr id="107" name="ลูกศรเชื่อมต่อแบบตรง 106"/>
          <p:cNvCxnSpPr/>
          <p:nvPr/>
        </p:nvCxnSpPr>
        <p:spPr>
          <a:xfrm flipH="1">
            <a:off x="5315685" y="3789040"/>
            <a:ext cx="5373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ลูกศรเชื่อมต่อแบบตรง 108"/>
          <p:cNvCxnSpPr>
            <a:stCxn id="105" idx="0"/>
          </p:cNvCxnSpPr>
          <p:nvPr/>
        </p:nvCxnSpPr>
        <p:spPr>
          <a:xfrm flipV="1">
            <a:off x="4666567" y="3213776"/>
            <a:ext cx="0" cy="457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NST Pre Arrest signs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330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อัตราการเต้นของหัวใจ</a:t>
            </a:r>
            <a:r>
              <a:rPr lang="en-US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&lt; 40 or &gt; 130 </a:t>
            </a:r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ครั้งต่อนาที</a:t>
            </a:r>
            <a:endParaRPr lang="en-US" altLang="th-TH" sz="3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ความดันโลหิต</a:t>
            </a:r>
            <a:r>
              <a:rPr lang="en-US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&lt; 90/60 mmHg </a:t>
            </a:r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altLang="th-TH" sz="35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</a:t>
            </a:r>
            <a:r>
              <a:rPr lang="en-US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180/110 mmHg</a:t>
            </a:r>
          </a:p>
          <a:p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อัตราการหายใจ </a:t>
            </a:r>
            <a:r>
              <a:rPr lang="en-US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&lt; 10 </a:t>
            </a:r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28 </a:t>
            </a:r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ครั้งต่อนาที</a:t>
            </a:r>
            <a:endParaRPr lang="en-US" altLang="th-TH" sz="3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Oxygen saturation &lt; 90% </a:t>
            </a:r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ทั้งที่ให้ออกซิเจน</a:t>
            </a:r>
            <a:endParaRPr lang="en-US" altLang="th-TH" sz="3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การเปลี่ยนแปลงระดับความรู้สึกตัวคือ </a:t>
            </a:r>
            <a:r>
              <a:rPr lang="en-US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GCS &lt; 14 </a:t>
            </a:r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                            หรือ</a:t>
            </a:r>
            <a:r>
              <a:rPr lang="en-US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ลดลงจาก</a:t>
            </a:r>
            <a:r>
              <a:rPr lang="en-US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Baseline </a:t>
            </a:r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มากกว่าหรือเท่ากับ </a:t>
            </a:r>
            <a:r>
              <a:rPr lang="en-US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สับสนมากกว่าเดิม</a:t>
            </a:r>
            <a:endParaRPr lang="en-US" altLang="th-TH" sz="3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ปริมาณปัสสาวะ</a:t>
            </a:r>
            <a:r>
              <a:rPr lang="en-US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&lt; 50 </a:t>
            </a:r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มล.ใน </a:t>
            </a:r>
            <a:r>
              <a:rPr lang="en-US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ชั่วโมง</a:t>
            </a:r>
          </a:p>
          <a:p>
            <a:r>
              <a:rPr lang="th-TH" alt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เจ้าหน้าที่ซึ่งรับผิดชอบดูแลผู้ป่วยรู้สึกไม่สบายใจเกี่ยวกับอาการของผู้ป่วย</a:t>
            </a:r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6" y="0"/>
            <a:ext cx="418728" cy="420597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6519001" y="0"/>
            <a:ext cx="2624999" cy="3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NST : ECS Module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นำเสนอทางหน้าจอ (4:3)</PresentationFormat>
  <Paragraphs>94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NST Pre Arrest signs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Dell-EMS</dc:creator>
  <cp:lastModifiedBy>Nurse_er</cp:lastModifiedBy>
  <cp:revision>54</cp:revision>
  <cp:lastPrinted>2019-12-08T16:47:00Z</cp:lastPrinted>
  <dcterms:created xsi:type="dcterms:W3CDTF">2019-11-23T15:55:00Z</dcterms:created>
  <dcterms:modified xsi:type="dcterms:W3CDTF">2020-02-18T01:08:58Z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1033-11.2.0.9150</vt:lpwstr>
  </property>
</Properties>
</file>